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handoutMasterIdLst>
    <p:handoutMasterId r:id="rId22"/>
  </p:handoutMasterIdLst>
  <p:sldIdLst>
    <p:sldId id="256" r:id="rId2"/>
    <p:sldId id="265" r:id="rId3"/>
    <p:sldId id="258" r:id="rId4"/>
    <p:sldId id="267" r:id="rId5"/>
    <p:sldId id="259" r:id="rId6"/>
    <p:sldId id="275" r:id="rId7"/>
    <p:sldId id="260" r:id="rId8"/>
    <p:sldId id="261" r:id="rId9"/>
    <p:sldId id="270" r:id="rId10"/>
    <p:sldId id="269" r:id="rId11"/>
    <p:sldId id="274" r:id="rId12"/>
    <p:sldId id="272" r:id="rId13"/>
    <p:sldId id="271" r:id="rId14"/>
    <p:sldId id="273" r:id="rId15"/>
    <p:sldId id="266" r:id="rId16"/>
    <p:sldId id="276" r:id="rId17"/>
    <p:sldId id="282" r:id="rId18"/>
    <p:sldId id="281" r:id="rId19"/>
    <p:sldId id="280" r:id="rId20"/>
    <p:sldId id="287" r:id="rId21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9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8" cy="496411"/>
          </a:xfrm>
          <a:prstGeom prst="rect">
            <a:avLst/>
          </a:prstGeom>
        </p:spPr>
        <p:txBody>
          <a:bodyPr vert="horz" lIns="93647" tIns="46823" rIns="93647" bIns="46823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8" cy="496411"/>
          </a:xfrm>
          <a:prstGeom prst="rect">
            <a:avLst/>
          </a:prstGeom>
        </p:spPr>
        <p:txBody>
          <a:bodyPr vert="horz" lIns="93647" tIns="46823" rIns="93647" bIns="46823" rtlCol="0"/>
          <a:lstStyle>
            <a:lvl1pPr algn="r">
              <a:defRPr sz="1200"/>
            </a:lvl1pPr>
          </a:lstStyle>
          <a:p>
            <a:fld id="{097EF6E4-DB8A-463A-8C22-7D866901F106}" type="datetimeFigureOut">
              <a:rPr lang="da-DK" smtClean="0"/>
              <a:t>17-06-2025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2" y="9430092"/>
            <a:ext cx="2945658" cy="496411"/>
          </a:xfrm>
          <a:prstGeom prst="rect">
            <a:avLst/>
          </a:prstGeom>
        </p:spPr>
        <p:txBody>
          <a:bodyPr vert="horz" lIns="93647" tIns="46823" rIns="93647" bIns="46823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8" cy="496411"/>
          </a:xfrm>
          <a:prstGeom prst="rect">
            <a:avLst/>
          </a:prstGeom>
        </p:spPr>
        <p:txBody>
          <a:bodyPr vert="horz" lIns="93647" tIns="46823" rIns="93647" bIns="46823" rtlCol="0" anchor="b"/>
          <a:lstStyle>
            <a:lvl1pPr algn="r">
              <a:defRPr sz="1200"/>
            </a:lvl1pPr>
          </a:lstStyle>
          <a:p>
            <a:fld id="{6AFED39B-40DA-41E5-98C3-FD18862975D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9644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9F0A-C63E-4FF9-93F7-6142B71B4EBF}" type="datetimeFigureOut">
              <a:rPr lang="da-DK" smtClean="0"/>
              <a:t>17-06-2025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832F1DAA-59BF-4FAD-BB3D-8855C278BB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0723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9F0A-C63E-4FF9-93F7-6142B71B4EBF}" type="datetimeFigureOut">
              <a:rPr lang="da-DK" smtClean="0"/>
              <a:t>17-06-2025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32F1DAA-59BF-4FAD-BB3D-8855C278BB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9170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9F0A-C63E-4FF9-93F7-6142B71B4EBF}" type="datetimeFigureOut">
              <a:rPr lang="da-DK" smtClean="0"/>
              <a:t>17-06-2025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32F1DAA-59BF-4FAD-BB3D-8855C278BBB1}" type="slidenum">
              <a:rPr lang="da-DK" smtClean="0"/>
              <a:t>‹nr.›</a:t>
            </a:fld>
            <a:endParaRPr lang="da-DK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1627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9F0A-C63E-4FF9-93F7-6142B71B4EBF}" type="datetimeFigureOut">
              <a:rPr lang="da-DK" smtClean="0"/>
              <a:t>17-06-2025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32F1DAA-59BF-4FAD-BB3D-8855C278BB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1874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9F0A-C63E-4FF9-93F7-6142B71B4EBF}" type="datetimeFigureOut">
              <a:rPr lang="da-DK" smtClean="0"/>
              <a:t>17-06-2025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32F1DAA-59BF-4FAD-BB3D-8855C278BBB1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435425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9F0A-C63E-4FF9-93F7-6142B71B4EBF}" type="datetimeFigureOut">
              <a:rPr lang="da-DK" smtClean="0"/>
              <a:t>17-06-2025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32F1DAA-59BF-4FAD-BB3D-8855C278BB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982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9F0A-C63E-4FF9-93F7-6142B71B4EBF}" type="datetimeFigureOut">
              <a:rPr lang="da-DK" smtClean="0"/>
              <a:t>17-06-2025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DAA-59BF-4FAD-BB3D-8855C278BB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77676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9F0A-C63E-4FF9-93F7-6142B71B4EBF}" type="datetimeFigureOut">
              <a:rPr lang="da-DK" smtClean="0"/>
              <a:t>17-06-2025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DAA-59BF-4FAD-BB3D-8855C278BB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6762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9F0A-C63E-4FF9-93F7-6142B71B4EBF}" type="datetimeFigureOut">
              <a:rPr lang="da-DK" smtClean="0"/>
              <a:t>17-06-2025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DAA-59BF-4FAD-BB3D-8855C278BB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020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9F0A-C63E-4FF9-93F7-6142B71B4EBF}" type="datetimeFigureOut">
              <a:rPr lang="da-DK" smtClean="0"/>
              <a:t>17-06-2025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32F1DAA-59BF-4FAD-BB3D-8855C278BB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567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9F0A-C63E-4FF9-93F7-6142B71B4EBF}" type="datetimeFigureOut">
              <a:rPr lang="da-DK" smtClean="0"/>
              <a:t>17-06-2025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32F1DAA-59BF-4FAD-BB3D-8855C278BB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70301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9F0A-C63E-4FF9-93F7-6142B71B4EBF}" type="datetimeFigureOut">
              <a:rPr lang="da-DK" smtClean="0"/>
              <a:t>17-06-2025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832F1DAA-59BF-4FAD-BB3D-8855C278BB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822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9F0A-C63E-4FF9-93F7-6142B71B4EBF}" type="datetimeFigureOut">
              <a:rPr lang="da-DK" smtClean="0"/>
              <a:t>17-06-2025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DAA-59BF-4FAD-BB3D-8855C278BB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8272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9F0A-C63E-4FF9-93F7-6142B71B4EBF}" type="datetimeFigureOut">
              <a:rPr lang="da-DK" smtClean="0"/>
              <a:t>17-06-2025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DAA-59BF-4FAD-BB3D-8855C278BB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8423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9F0A-C63E-4FF9-93F7-6142B71B4EBF}" type="datetimeFigureOut">
              <a:rPr lang="da-DK" smtClean="0"/>
              <a:t>17-06-2025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F1DAA-59BF-4FAD-BB3D-8855C278BB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5252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329F0A-C63E-4FF9-93F7-6142B71B4EBF}" type="datetimeFigureOut">
              <a:rPr lang="da-DK" smtClean="0"/>
              <a:t>17-06-2025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32F1DAA-59BF-4FAD-BB3D-8855C278BB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044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29F0A-C63E-4FF9-93F7-6142B71B4EBF}" type="datetimeFigureOut">
              <a:rPr lang="da-DK" smtClean="0"/>
              <a:t>17-06-2025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32F1DAA-59BF-4FAD-BB3D-8855C278BBB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3129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437112"/>
            <a:ext cx="7772400" cy="1470025"/>
          </a:xfrm>
        </p:spPr>
        <p:txBody>
          <a:bodyPr/>
          <a:lstStyle/>
          <a:p>
            <a:pPr algn="ctr"/>
            <a:r>
              <a:rPr lang="da-DK" dirty="0"/>
              <a:t>Introaften til U-camp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53313" y="5805264"/>
            <a:ext cx="6400800" cy="720080"/>
          </a:xfrm>
        </p:spPr>
        <p:txBody>
          <a:bodyPr/>
          <a:lstStyle/>
          <a:p>
            <a:pPr algn="ctr"/>
            <a:r>
              <a:rPr lang="da-DK" dirty="0"/>
              <a:t>Tirsdag d. 17. juni 2025</a:t>
            </a:r>
          </a:p>
        </p:txBody>
      </p:sp>
      <p:pic>
        <p:nvPicPr>
          <p:cNvPr id="6" name="Billede 5" descr="Et billede, der indeholder sky, fodtøj, udendørs, tøj&#10;&#10;Indhold genereret af kunstig intelligens kan være forkert.">
            <a:extLst>
              <a:ext uri="{FF2B5EF4-FFF2-40B4-BE49-F238E27FC236}">
                <a16:creationId xmlns:a16="http://schemas.microsoft.com/office/drawing/2014/main" id="{BD744697-DB45-EFC6-3DD4-44F9DC05E2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53" y="612068"/>
            <a:ext cx="6012160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788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Undervisning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940455" y="1451578"/>
            <a:ext cx="6591985" cy="377762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da-DK" altLang="da-DK" sz="2400" dirty="0"/>
              <a:t>Oplæg og dialog i grupper og plenum</a:t>
            </a:r>
          </a:p>
          <a:p>
            <a:pPr lvl="1">
              <a:lnSpc>
                <a:spcPct val="80000"/>
              </a:lnSpc>
              <a:defRPr/>
            </a:pPr>
            <a:r>
              <a:rPr lang="da-DK" altLang="da-DK" sz="2400" dirty="0"/>
              <a:t>Input og øvelser - godt at få sat ord på og dele</a:t>
            </a:r>
          </a:p>
          <a:p>
            <a:pPr lvl="1">
              <a:lnSpc>
                <a:spcPct val="80000"/>
              </a:lnSpc>
              <a:defRPr/>
            </a:pPr>
            <a:r>
              <a:rPr lang="da-DK" altLang="da-DK" sz="2400" dirty="0"/>
              <a:t>Kreative virkemidler</a:t>
            </a:r>
          </a:p>
          <a:p>
            <a:pPr lvl="1">
              <a:lnSpc>
                <a:spcPct val="80000"/>
              </a:lnSpc>
              <a:defRPr/>
            </a:pPr>
            <a:r>
              <a:rPr lang="da-DK" altLang="da-DK" sz="2400" dirty="0"/>
              <a:t>Teambuilding</a:t>
            </a:r>
          </a:p>
          <a:p>
            <a:pPr>
              <a:lnSpc>
                <a:spcPct val="80000"/>
              </a:lnSpc>
              <a:defRPr/>
            </a:pPr>
            <a:r>
              <a:rPr lang="da-DK" altLang="da-DK" sz="2400" dirty="0"/>
              <a:t>Motivation, målsætning, kommunikation, styrker, mindset, selvopfattelse, </a:t>
            </a:r>
            <a:r>
              <a:rPr lang="da-DK" altLang="da-DK" sz="2400" dirty="0" err="1"/>
              <a:t>selv-sikkerhed</a:t>
            </a:r>
            <a:r>
              <a:rPr lang="da-DK" altLang="da-DK" sz="2400" dirty="0"/>
              <a:t> og relationer</a:t>
            </a:r>
            <a:endParaRPr lang="da-DK" sz="2400" dirty="0"/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215" y="4365104"/>
            <a:ext cx="3059833" cy="2039889"/>
          </a:xfrm>
          <a:prstGeom prst="rect">
            <a:avLst/>
          </a:prstGeom>
        </p:spPr>
      </p:pic>
      <p:pic>
        <p:nvPicPr>
          <p:cNvPr id="7" name="Pladsholder til indhold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607" y="4365104"/>
            <a:ext cx="3059834" cy="203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501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7664" y="670999"/>
            <a:ext cx="6589199" cy="1280890"/>
          </a:xfrm>
        </p:spPr>
        <p:txBody>
          <a:bodyPr/>
          <a:lstStyle/>
          <a:p>
            <a:r>
              <a:rPr lang="da-DK" dirty="0"/>
              <a:t>Undervisning/øvelser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9" t="10436" r="8681"/>
          <a:stretch/>
        </p:blipFill>
        <p:spPr>
          <a:xfrm>
            <a:off x="598944" y="1638355"/>
            <a:ext cx="4738254" cy="3141778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82" y="4149079"/>
            <a:ext cx="3845210" cy="2563473"/>
          </a:xfrm>
          <a:prstGeom prst="rect">
            <a:avLst/>
          </a:prstGeom>
        </p:spPr>
      </p:pic>
      <p:pic>
        <p:nvPicPr>
          <p:cNvPr id="4" name="Billede 3" descr="Et billede, der indeholder tøj, græs, udendørs, person&#10;&#10;Indhold genereret af kunstig intelligens kan være forkert.">
            <a:extLst>
              <a:ext uri="{FF2B5EF4-FFF2-40B4-BE49-F238E27FC236}">
                <a16:creationId xmlns:a16="http://schemas.microsoft.com/office/drawing/2014/main" id="{A5A56FD8-9869-5D28-8685-5DA4E36DD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82" y="1638355"/>
            <a:ext cx="2854842" cy="2141131"/>
          </a:xfrm>
          <a:prstGeom prst="rect">
            <a:avLst/>
          </a:prstGeom>
        </p:spPr>
      </p:pic>
      <p:pic>
        <p:nvPicPr>
          <p:cNvPr id="16" name="Billede 15" descr="Et billede, der indeholder tøj, person, Brætspil, brætspil&#10;&#10;Indhold genereret af kunstig intelligens kan være forkert.">
            <a:extLst>
              <a:ext uri="{FF2B5EF4-FFF2-40B4-BE49-F238E27FC236}">
                <a16:creationId xmlns:a16="http://schemas.microsoft.com/office/drawing/2014/main" id="{6C1E7DF6-9D1E-3486-4C39-5D5C4F1EFF8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038" y="4146767"/>
            <a:ext cx="3203848" cy="240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76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3" descr="Et billede, der indeholder udendørs, tøj, person, fodtøj&#10;&#10;Indhold genereret af kunstig intelligens kan være forkert.">
            <a:extLst>
              <a:ext uri="{FF2B5EF4-FFF2-40B4-BE49-F238E27FC236}">
                <a16:creationId xmlns:a16="http://schemas.microsoft.com/office/drawing/2014/main" id="{8357718D-C7E6-899E-73B8-B717DDD022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06" y="3612902"/>
            <a:ext cx="3889328" cy="291699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Ture/udflugter</a:t>
            </a: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12" b="23807"/>
          <a:stretch/>
        </p:blipFill>
        <p:spPr>
          <a:xfrm>
            <a:off x="5744339" y="1222312"/>
            <a:ext cx="2908920" cy="3048000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888" y="1334622"/>
            <a:ext cx="2054224" cy="3333750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634" y="4106040"/>
            <a:ext cx="2558480" cy="2545688"/>
          </a:xfrm>
          <a:prstGeom prst="rect">
            <a:avLst/>
          </a:prstGeom>
        </p:spPr>
      </p:pic>
      <p:pic>
        <p:nvPicPr>
          <p:cNvPr id="6" name="Billede 5" descr="Et billede, der indeholder tøj, person, udendørs, Ansigt&#10;&#10;Indhold genereret af kunstig intelligens kan være forkert.">
            <a:extLst>
              <a:ext uri="{FF2B5EF4-FFF2-40B4-BE49-F238E27FC236}">
                <a16:creationId xmlns:a16="http://schemas.microsoft.com/office/drawing/2014/main" id="{95FE680C-5C5B-2D58-47CB-B401D8A2EE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77" y="2103475"/>
            <a:ext cx="3579785" cy="233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2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udendørs, vand, træ, græs&#10;&#10;Indhold genereret af kunstig intelligens kan være forkert.">
            <a:extLst>
              <a:ext uri="{FF2B5EF4-FFF2-40B4-BE49-F238E27FC236}">
                <a16:creationId xmlns:a16="http://schemas.microsoft.com/office/drawing/2014/main" id="{56155F9A-7795-896C-BE54-24DDFD21AE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39" y="3794316"/>
            <a:ext cx="4005161" cy="300387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670697"/>
            <a:ext cx="6589199" cy="1280890"/>
          </a:xfrm>
        </p:spPr>
        <p:txBody>
          <a:bodyPr/>
          <a:lstStyle/>
          <a:p>
            <a:r>
              <a:rPr lang="da-DK" dirty="0"/>
              <a:t>Pauser</a:t>
            </a: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51589"/>
            <a:ext cx="4499992" cy="2999995"/>
          </a:xfrm>
          <a:prstGeom prst="rect">
            <a:avLst/>
          </a:prstGeom>
        </p:spPr>
      </p:pic>
      <p:pic>
        <p:nvPicPr>
          <p:cNvPr id="10" name="Billed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9675" y="4427944"/>
            <a:ext cx="3419872" cy="2279915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389" y="2309065"/>
            <a:ext cx="3342456" cy="2228304"/>
          </a:xfrm>
          <a:prstGeom prst="rect">
            <a:avLst/>
          </a:prstGeom>
        </p:spPr>
      </p:pic>
      <p:sp>
        <p:nvSpPr>
          <p:cNvPr id="12" name="Tekstboks 11"/>
          <p:cNvSpPr txBox="1"/>
          <p:nvPr/>
        </p:nvSpPr>
        <p:spPr>
          <a:xfrm>
            <a:off x="6444208" y="3513782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Svømme, fiske, sejle, sludre, hygge…</a:t>
            </a:r>
          </a:p>
        </p:txBody>
      </p:sp>
    </p:spTree>
    <p:extLst>
      <p:ext uri="{BB962C8B-B14F-4D97-AF65-F5344CB8AC3E}">
        <p14:creationId xmlns:p14="http://schemas.microsoft.com/office/powerpoint/2010/main" val="1256407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Aftenhygge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92" y="1513451"/>
            <a:ext cx="6080224" cy="3420126"/>
          </a:xfr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548680"/>
            <a:ext cx="3707904" cy="2471936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12" b="-30419"/>
          <a:stretch/>
        </p:blipFill>
        <p:spPr>
          <a:xfrm>
            <a:off x="3671048" y="4077072"/>
            <a:ext cx="5321392" cy="3420126"/>
          </a:xfrm>
          <a:prstGeom prst="rect">
            <a:avLst/>
          </a:prstGeom>
        </p:spPr>
      </p:pic>
      <p:sp>
        <p:nvSpPr>
          <p:cNvPr id="8" name="Tekstboks 7"/>
          <p:cNvSpPr txBox="1"/>
          <p:nvPr/>
        </p:nvSpPr>
        <p:spPr>
          <a:xfrm>
            <a:off x="971600" y="5229200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/>
              <a:t>Bål, spil, skumfiduser </a:t>
            </a:r>
            <a:r>
              <a:rPr lang="da-DK" sz="2200" dirty="0">
                <a:sym typeface="Wingdings" panose="05000000000000000000" pitchFamily="2" charset="2"/>
              </a:rPr>
              <a:t></a:t>
            </a:r>
            <a:endParaRPr lang="da-DK" sz="2200" dirty="0"/>
          </a:p>
        </p:txBody>
      </p:sp>
    </p:spTree>
    <p:extLst>
      <p:ext uri="{BB962C8B-B14F-4D97-AF65-F5344CB8AC3E}">
        <p14:creationId xmlns:p14="http://schemas.microsoft.com/office/powerpoint/2010/main" val="11776339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Praktisk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Sovesal – 6 afsnit med 4 køjer i hver </a:t>
            </a:r>
          </a:p>
          <a:p>
            <a:r>
              <a:rPr lang="da-DK" dirty="0"/>
              <a:t>Tilladt at trække sig og lade op fx med </a:t>
            </a:r>
            <a:r>
              <a:rPr lang="da-DK" dirty="0" err="1"/>
              <a:t>I-pad</a:t>
            </a:r>
            <a:r>
              <a:rPr lang="da-DK" dirty="0"/>
              <a:t> eller andet</a:t>
            </a:r>
          </a:p>
          <a:p>
            <a:r>
              <a:rPr lang="da-DK" dirty="0"/>
              <a:t>Lommepenge</a:t>
            </a:r>
          </a:p>
          <a:p>
            <a:pPr lvl="1"/>
            <a:r>
              <a:rPr lang="da-DK" dirty="0"/>
              <a:t>Færgen</a:t>
            </a:r>
          </a:p>
          <a:p>
            <a:pPr lvl="1"/>
            <a:r>
              <a:rPr lang="da-DK" dirty="0"/>
              <a:t>Købmanden i </a:t>
            </a:r>
            <a:r>
              <a:rPr lang="da-DK" dirty="0" err="1"/>
              <a:t>Knäred</a:t>
            </a:r>
            <a:endParaRPr lang="da-DK" dirty="0"/>
          </a:p>
          <a:p>
            <a:pPr lvl="1"/>
            <a:r>
              <a:rPr lang="da-DK" dirty="0" err="1"/>
              <a:t>Willy’s</a:t>
            </a:r>
            <a:endParaRPr lang="da-DK" dirty="0"/>
          </a:p>
          <a:p>
            <a:r>
              <a:rPr lang="da-DK" dirty="0"/>
              <a:t>Kørsel i to busser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933056"/>
            <a:ext cx="378042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3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Praktisk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Pas + sygesikringskort</a:t>
            </a:r>
          </a:p>
          <a:p>
            <a:r>
              <a:rPr lang="da-DK" dirty="0"/>
              <a:t>Husk forsikring og madpakke første dag</a:t>
            </a:r>
          </a:p>
          <a:p>
            <a:r>
              <a:rPr lang="da-DK" dirty="0"/>
              <a:t>Instagram: </a:t>
            </a:r>
            <a:r>
              <a:rPr lang="da-DK" dirty="0" err="1"/>
              <a:t>ungialleroed</a:t>
            </a:r>
            <a:endParaRPr lang="da-DK" dirty="0"/>
          </a:p>
          <a:p>
            <a:r>
              <a:rPr lang="da-DK" dirty="0"/>
              <a:t>Kontaktinfo på forældre</a:t>
            </a:r>
          </a:p>
          <a:p>
            <a:r>
              <a:rPr lang="da-DK" dirty="0"/>
              <a:t>Køresyge?</a:t>
            </a:r>
          </a:p>
          <a:p>
            <a:r>
              <a:rPr lang="da-DK" dirty="0"/>
              <a:t>Allergier eller andet?</a:t>
            </a:r>
          </a:p>
        </p:txBody>
      </p:sp>
    </p:spTree>
    <p:extLst>
      <p:ext uri="{BB962C8B-B14F-4D97-AF65-F5344CB8AC3E}">
        <p14:creationId xmlns:p14="http://schemas.microsoft.com/office/powerpoint/2010/main" val="6827285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Tip en 13’er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81040" y="1661890"/>
            <a:ext cx="8435280" cy="4572000"/>
          </a:xfrm>
        </p:spPr>
        <p:txBody>
          <a:bodyPr>
            <a:normAutofit fontScale="77500" lnSpcReduction="20000"/>
          </a:bodyPr>
          <a:lstStyle/>
          <a:p>
            <a:r>
              <a:rPr lang="da-DK" dirty="0"/>
              <a:t>Hvor mange mennesker bor der i Sverige (2017)?   8,9 </a:t>
            </a:r>
            <a:r>
              <a:rPr lang="da-DK" dirty="0" err="1"/>
              <a:t>mio</a:t>
            </a:r>
            <a:r>
              <a:rPr lang="da-DK" dirty="0"/>
              <a:t>    9,4 </a:t>
            </a:r>
            <a:r>
              <a:rPr lang="da-DK" dirty="0" err="1"/>
              <a:t>mio</a:t>
            </a:r>
            <a:r>
              <a:rPr lang="da-DK" dirty="0"/>
              <a:t>   9,9 </a:t>
            </a:r>
            <a:r>
              <a:rPr lang="da-DK" dirty="0" err="1"/>
              <a:t>mio</a:t>
            </a:r>
            <a:endParaRPr lang="da-DK" dirty="0"/>
          </a:p>
          <a:p>
            <a:r>
              <a:rPr lang="da-DK" dirty="0"/>
              <a:t>Over et hvor stort areal strækker Sverige sig (ca.)? 447435 km²  460.295 km²  473.173 km²</a:t>
            </a:r>
          </a:p>
          <a:p>
            <a:r>
              <a:rPr lang="da-DK" dirty="0"/>
              <a:t>Hvor meget af dette areal er dækket af skov og plantager? 280.640 km²  290.182 km² 299.531 km²</a:t>
            </a:r>
          </a:p>
          <a:p>
            <a:r>
              <a:rPr lang="da-DK" dirty="0"/>
              <a:t>Sveriges største sø er 5.648 km2. Hvad hedder den?   Vättern   Vänern    </a:t>
            </a:r>
            <a:r>
              <a:rPr lang="da-DK" dirty="0" err="1"/>
              <a:t>Storsjön</a:t>
            </a:r>
            <a:endParaRPr lang="da-DK" dirty="0"/>
          </a:p>
          <a:p>
            <a:r>
              <a:rPr lang="da-DK" dirty="0"/>
              <a:t>Hvor langt er der fra vores hytte og ind til </a:t>
            </a:r>
            <a:r>
              <a:rPr lang="da-DK" dirty="0" err="1"/>
              <a:t>Knäred</a:t>
            </a:r>
            <a:r>
              <a:rPr lang="da-DK" dirty="0"/>
              <a:t>?  3 km   4 km   5 km</a:t>
            </a:r>
          </a:p>
          <a:p>
            <a:r>
              <a:rPr lang="da-DK" dirty="0"/>
              <a:t>Hvor gammel er Ulla? 49  50  51</a:t>
            </a:r>
          </a:p>
          <a:p>
            <a:r>
              <a:rPr lang="da-DK" dirty="0"/>
              <a:t>Hvad lang kan en gennemsnitlig svensk elgtyr blive?  2,5 m   3 m   3,5 m</a:t>
            </a:r>
          </a:p>
          <a:p>
            <a:r>
              <a:rPr lang="da-DK" dirty="0"/>
              <a:t>Hvad er </a:t>
            </a:r>
            <a:r>
              <a:rPr lang="da-DK" dirty="0" err="1"/>
              <a:t>gennemsnitstemp</a:t>
            </a:r>
            <a:r>
              <a:rPr lang="da-DK" dirty="0"/>
              <a:t>. i Stockholm i januar? -4,5   -2,9   -1,7 </a:t>
            </a:r>
          </a:p>
          <a:p>
            <a:r>
              <a:rPr lang="da-DK" dirty="0"/>
              <a:t>Og i juli? 15,2      17,7     19,1 </a:t>
            </a:r>
          </a:p>
          <a:p>
            <a:r>
              <a:rPr lang="da-DK" dirty="0"/>
              <a:t>Inden for hvilken sportsgren vandt Sverige VM-guld i maj 2017? Længdespring    Cykling  Ishockey</a:t>
            </a:r>
          </a:p>
          <a:p>
            <a:r>
              <a:rPr lang="da-DK" dirty="0"/>
              <a:t>Hvad er det svenske ‘</a:t>
            </a:r>
            <a:r>
              <a:rPr lang="da-DK" dirty="0" err="1"/>
              <a:t>surströmming</a:t>
            </a:r>
            <a:r>
              <a:rPr lang="da-DK" dirty="0"/>
              <a:t>’?   Sild der er gæret       Cremefraiche       Syltede bær uden sukker</a:t>
            </a:r>
          </a:p>
          <a:p>
            <a:r>
              <a:rPr lang="da-DK" dirty="0"/>
              <a:t>Hvad betyder det svenske ord ‘</a:t>
            </a:r>
            <a:r>
              <a:rPr lang="da-DK" dirty="0" err="1"/>
              <a:t>väska</a:t>
            </a:r>
            <a:r>
              <a:rPr lang="da-DK" dirty="0"/>
              <a:t>’?   Taske   Væske    Vaske</a:t>
            </a:r>
          </a:p>
          <a:p>
            <a:r>
              <a:rPr lang="da-DK" dirty="0"/>
              <a:t>Hvornår er den svenske nationaldag?  17. maj    5. juni     6. juni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1630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Hvem er vi?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Find en makker:</a:t>
            </a:r>
          </a:p>
          <a:p>
            <a:pPr lvl="1"/>
            <a:r>
              <a:rPr lang="da-DK" dirty="0"/>
              <a:t>Fortæl hvad du hedder, hvor du går i skole og hvad du laver i din fritid</a:t>
            </a:r>
          </a:p>
          <a:p>
            <a:pPr lvl="1"/>
            <a:r>
              <a:rPr lang="da-DK" dirty="0"/>
              <a:t>Fortæl hvad du hedder og hvad du ellers skal lave i din sommerferie</a:t>
            </a:r>
          </a:p>
          <a:p>
            <a:pPr lvl="1"/>
            <a:r>
              <a:rPr lang="da-DK" dirty="0"/>
              <a:t>Fortæl hvad du hedder og et </a:t>
            </a:r>
            <a:r>
              <a:rPr lang="da-DK" dirty="0" err="1"/>
              <a:t>fun</a:t>
            </a:r>
            <a:r>
              <a:rPr lang="da-DK" dirty="0"/>
              <a:t> </a:t>
            </a:r>
            <a:r>
              <a:rPr lang="da-DK" dirty="0" err="1"/>
              <a:t>fact</a:t>
            </a:r>
            <a:r>
              <a:rPr lang="da-DK" dirty="0"/>
              <a:t> om dig – noget du er kendt for</a:t>
            </a:r>
          </a:p>
          <a:p>
            <a:pPr lvl="1"/>
            <a:r>
              <a:rPr lang="da-DK" dirty="0"/>
              <a:t>Fortæl hvad du hedder og hvad der altid kan få dig til at grine</a:t>
            </a:r>
          </a:p>
          <a:p>
            <a:pPr lvl="1"/>
            <a:r>
              <a:rPr lang="da-DK" dirty="0"/>
              <a:t>Fortæl hvad du hedder og hvorfor du har tilmeldt dig U-</a:t>
            </a:r>
            <a:r>
              <a:rPr lang="da-DK" dirty="0" err="1"/>
              <a:t>campen</a:t>
            </a:r>
            <a:endParaRPr lang="da-DK" dirty="0"/>
          </a:p>
          <a:p>
            <a:pPr lvl="1"/>
            <a:r>
              <a:rPr lang="da-DK" dirty="0"/>
              <a:t>Fortæl hvad du hedder og hvad din livret er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545EDB25-BAEE-A924-DA67-7145187CAA1A}"/>
              </a:ext>
            </a:extLst>
          </p:cNvPr>
          <p:cNvSpPr txBox="1"/>
          <p:nvPr/>
        </p:nvSpPr>
        <p:spPr>
          <a:xfrm>
            <a:off x="2411760" y="5875990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b="1" dirty="0"/>
              <a:t>U-campens store snobrøds-</a:t>
            </a:r>
            <a:r>
              <a:rPr lang="da-DK" b="1" dirty="0" err="1"/>
              <a:t>challenge</a:t>
            </a:r>
            <a:endParaRPr lang="da-DK" b="1" dirty="0"/>
          </a:p>
          <a:p>
            <a:r>
              <a:rPr lang="da-DK" dirty="0"/>
              <a:t>Vi sørger for grunddej – I sørger for gourmet</a:t>
            </a:r>
          </a:p>
        </p:txBody>
      </p:sp>
    </p:spTree>
    <p:extLst>
      <p:ext uri="{BB962C8B-B14F-4D97-AF65-F5344CB8AC3E}">
        <p14:creationId xmlns:p14="http://schemas.microsoft.com/office/powerpoint/2010/main" val="3791877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Brainstorm på mad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403648" y="1772816"/>
            <a:ext cx="6591985" cy="3777622"/>
          </a:xfrm>
        </p:spPr>
        <p:txBody>
          <a:bodyPr>
            <a:noAutofit/>
          </a:bodyPr>
          <a:lstStyle/>
          <a:p>
            <a:pPr marL="64008" indent="0">
              <a:buNone/>
            </a:pPr>
            <a:r>
              <a:rPr lang="da-DK" sz="1100" dirty="0"/>
              <a:t>Vi foreslår følgende:</a:t>
            </a:r>
          </a:p>
          <a:p>
            <a:r>
              <a:rPr lang="da-DK" sz="1100" dirty="0"/>
              <a:t>Morgenmad</a:t>
            </a:r>
          </a:p>
          <a:p>
            <a:endParaRPr lang="da-DK" sz="1100" dirty="0"/>
          </a:p>
          <a:p>
            <a:endParaRPr lang="da-DK" sz="1100" dirty="0"/>
          </a:p>
          <a:p>
            <a:endParaRPr lang="da-DK" sz="1100" dirty="0"/>
          </a:p>
          <a:p>
            <a:r>
              <a:rPr lang="da-DK" sz="1100" dirty="0"/>
              <a:t>Frokost</a:t>
            </a:r>
          </a:p>
          <a:p>
            <a:endParaRPr lang="da-DK" sz="1100" dirty="0"/>
          </a:p>
          <a:p>
            <a:endParaRPr lang="da-DK" sz="1100" dirty="0"/>
          </a:p>
          <a:p>
            <a:endParaRPr lang="da-DK" sz="1100" dirty="0"/>
          </a:p>
          <a:p>
            <a:endParaRPr lang="da-DK" sz="1100" dirty="0"/>
          </a:p>
          <a:p>
            <a:r>
              <a:rPr lang="da-DK" sz="1100" dirty="0"/>
              <a:t>Aftensmad </a:t>
            </a:r>
            <a:br>
              <a:rPr lang="da-DK" sz="1100" dirty="0"/>
            </a:br>
            <a:r>
              <a:rPr lang="da-DK" sz="1100" dirty="0"/>
              <a:t>Hvad skal der på en pizza?</a:t>
            </a:r>
          </a:p>
          <a:p>
            <a:endParaRPr lang="da-DK" sz="1100" dirty="0"/>
          </a:p>
          <a:p>
            <a:endParaRPr lang="da-DK" sz="1100" dirty="0"/>
          </a:p>
          <a:p>
            <a:endParaRPr lang="da-DK" sz="1100" dirty="0"/>
          </a:p>
          <a:p>
            <a:r>
              <a:rPr lang="da-DK" sz="1100" dirty="0"/>
              <a:t>Pausesnack</a:t>
            </a:r>
          </a:p>
        </p:txBody>
      </p:sp>
    </p:spTree>
    <p:extLst>
      <p:ext uri="{BB962C8B-B14F-4D97-AF65-F5344CB8AC3E}">
        <p14:creationId xmlns:p14="http://schemas.microsoft.com/office/powerpoint/2010/main" val="3845246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Formålet med introaften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Generel info, praktiske forhold og pakkeliste</a:t>
            </a:r>
          </a:p>
          <a:p>
            <a:r>
              <a:rPr lang="da-DK" dirty="0"/>
              <a:t>Lære hinanden at kende</a:t>
            </a:r>
          </a:p>
          <a:p>
            <a:r>
              <a:rPr lang="da-DK" dirty="0"/>
              <a:t>Brainstorme på mad</a:t>
            </a:r>
          </a:p>
          <a:p>
            <a:r>
              <a:rPr lang="da-DK" dirty="0"/>
              <a:t>Afstemme forventninger og svare på spørgsmål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915325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Tip en 13’er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251520" y="1882808"/>
            <a:ext cx="8435280" cy="4572000"/>
          </a:xfrm>
        </p:spPr>
        <p:txBody>
          <a:bodyPr>
            <a:normAutofit fontScale="77500" lnSpcReduction="20000"/>
          </a:bodyPr>
          <a:lstStyle/>
          <a:p>
            <a:r>
              <a:rPr lang="da-DK" dirty="0"/>
              <a:t>Hvor mange mennesker bor der i Sverige (2017)? 9,9 </a:t>
            </a:r>
            <a:r>
              <a:rPr lang="da-DK" dirty="0" err="1"/>
              <a:t>mio</a:t>
            </a:r>
            <a:endParaRPr lang="da-DK" dirty="0"/>
          </a:p>
          <a:p>
            <a:r>
              <a:rPr lang="da-DK" dirty="0"/>
              <a:t>Over et hvor stort areal strækker Sverige sig (ca.)? 447435 km²</a:t>
            </a:r>
          </a:p>
          <a:p>
            <a:r>
              <a:rPr lang="da-DK" dirty="0"/>
              <a:t>Hvor meget af dette areal er dækket af skov og plantager? 280.640 km²  </a:t>
            </a:r>
          </a:p>
          <a:p>
            <a:r>
              <a:rPr lang="da-DK" dirty="0"/>
              <a:t>Sveriges største sø er 5.648 km2. Hvad hedder den? Vänern    </a:t>
            </a:r>
          </a:p>
          <a:p>
            <a:r>
              <a:rPr lang="da-DK" dirty="0"/>
              <a:t>Hvor langt er der fra vores hytte og ind til </a:t>
            </a:r>
            <a:r>
              <a:rPr lang="da-DK" dirty="0" err="1"/>
              <a:t>Knäred</a:t>
            </a:r>
            <a:r>
              <a:rPr lang="da-DK" dirty="0"/>
              <a:t>?   5 km</a:t>
            </a:r>
          </a:p>
          <a:p>
            <a:r>
              <a:rPr lang="da-DK" dirty="0"/>
              <a:t>Hvor gammel er Ulla? 42  </a:t>
            </a:r>
          </a:p>
          <a:p>
            <a:r>
              <a:rPr lang="da-DK" dirty="0"/>
              <a:t>Hvad lang kan en gennemsnitlig svensk elgtyr blive?  3 m</a:t>
            </a:r>
          </a:p>
          <a:p>
            <a:r>
              <a:rPr lang="da-DK" dirty="0"/>
              <a:t>Hvad er </a:t>
            </a:r>
            <a:r>
              <a:rPr lang="da-DK" dirty="0" err="1"/>
              <a:t>gennemsnitstemp</a:t>
            </a:r>
            <a:r>
              <a:rPr lang="da-DK" dirty="0"/>
              <a:t>. i Stockholm i januar? -1,7</a:t>
            </a:r>
          </a:p>
          <a:p>
            <a:r>
              <a:rPr lang="da-DK" dirty="0"/>
              <a:t>Og i juli? 17,7    </a:t>
            </a:r>
          </a:p>
          <a:p>
            <a:r>
              <a:rPr lang="da-DK" dirty="0"/>
              <a:t>Inden for hvilken sportsgren vandt Sverige VM-guld i maj 2017? Ishockey</a:t>
            </a:r>
          </a:p>
          <a:p>
            <a:r>
              <a:rPr lang="da-DK" dirty="0"/>
              <a:t>Hvad er det svenske ‘</a:t>
            </a:r>
            <a:r>
              <a:rPr lang="da-DK" dirty="0" err="1"/>
              <a:t>surströmming</a:t>
            </a:r>
            <a:r>
              <a:rPr lang="da-DK" dirty="0"/>
              <a:t>’?   Sild der er gæret       </a:t>
            </a:r>
          </a:p>
          <a:p>
            <a:r>
              <a:rPr lang="da-DK" dirty="0"/>
              <a:t>Hvad betyder det svenske ord ‘</a:t>
            </a:r>
            <a:r>
              <a:rPr lang="da-DK" dirty="0" err="1"/>
              <a:t>väska</a:t>
            </a:r>
            <a:r>
              <a:rPr lang="da-DK" dirty="0"/>
              <a:t>’?   Taske</a:t>
            </a:r>
          </a:p>
          <a:p>
            <a:r>
              <a:rPr lang="da-DK" dirty="0"/>
              <a:t>Hvornår er den svenske nationaldag? 6. juni</a:t>
            </a:r>
          </a:p>
          <a:p>
            <a:endParaRPr lang="da-DK" dirty="0"/>
          </a:p>
          <a:p>
            <a:r>
              <a:rPr lang="da-DK" dirty="0"/>
              <a:t>Hvor lang er den svenske vandrerute Skåneleden? 1180 km</a:t>
            </a:r>
          </a:p>
        </p:txBody>
      </p:sp>
    </p:spTree>
    <p:extLst>
      <p:ext uri="{BB962C8B-B14F-4D97-AF65-F5344CB8AC3E}">
        <p14:creationId xmlns:p14="http://schemas.microsoft.com/office/powerpoint/2010/main" val="4011871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dirty="0"/>
              <a:t>Camp-teamet</a:t>
            </a:r>
          </a:p>
        </p:txBody>
      </p:sp>
      <p:sp>
        <p:nvSpPr>
          <p:cNvPr id="3075" name="Pladsholder til indhold 2"/>
          <p:cNvSpPr>
            <a:spLocks noGrp="1"/>
          </p:cNvSpPr>
          <p:nvPr>
            <p:ph idx="1"/>
          </p:nvPr>
        </p:nvSpPr>
        <p:spPr>
          <a:xfrm>
            <a:off x="251520" y="1882808"/>
            <a:ext cx="4320480" cy="4572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da-DK" altLang="da-DK" sz="2500" dirty="0" err="1"/>
              <a:t>Campleder</a:t>
            </a:r>
            <a:r>
              <a:rPr lang="da-DK" altLang="da-DK" sz="2500" dirty="0"/>
              <a:t> og underviser</a:t>
            </a:r>
          </a:p>
          <a:p>
            <a:pPr lvl="1" eaLnBrk="1" hangingPunct="1">
              <a:lnSpc>
                <a:spcPct val="80000"/>
              </a:lnSpc>
            </a:pPr>
            <a:r>
              <a:rPr lang="da-DK" altLang="da-DK" sz="2200" dirty="0"/>
              <a:t>Ulla, 49 år, mor til 2+2 drenge</a:t>
            </a:r>
          </a:p>
          <a:p>
            <a:pPr lvl="1" eaLnBrk="1" hangingPunct="1">
              <a:lnSpc>
                <a:spcPct val="80000"/>
              </a:lnSpc>
            </a:pPr>
            <a:r>
              <a:rPr lang="da-DK" altLang="da-DK" sz="2200" dirty="0"/>
              <a:t>Elsker natur, (unge) mennesker, trivsel, udvikling, nærvær og CHOKOLADE!</a:t>
            </a:r>
          </a:p>
          <a:p>
            <a:pPr lvl="1">
              <a:lnSpc>
                <a:spcPct val="80000"/>
              </a:lnSpc>
            </a:pPr>
            <a:r>
              <a:rPr lang="da-DK" altLang="da-DK" sz="2200" dirty="0"/>
              <a:t>Afdelingsleder i Allerød </a:t>
            </a:r>
            <a:r>
              <a:rPr lang="da-DK" altLang="da-DK" sz="2200" dirty="0" err="1"/>
              <a:t>Ungdomskole</a:t>
            </a:r>
            <a:endParaRPr lang="da-DK" altLang="da-DK" sz="2200" dirty="0"/>
          </a:p>
          <a:p>
            <a:pPr lvl="1">
              <a:lnSpc>
                <a:spcPct val="80000"/>
              </a:lnSpc>
            </a:pPr>
            <a:r>
              <a:rPr lang="da-DK" altLang="da-DK" sz="2200" dirty="0"/>
              <a:t>Mission om at skabe </a:t>
            </a:r>
            <a:r>
              <a:rPr lang="da-DK" altLang="da-DK" sz="2200" dirty="0" err="1"/>
              <a:t>DKs</a:t>
            </a:r>
            <a:r>
              <a:rPr lang="da-DK" altLang="da-DK" sz="2200" dirty="0"/>
              <a:t> bedste ungdomsskole</a:t>
            </a:r>
          </a:p>
          <a:p>
            <a:pPr lvl="1">
              <a:lnSpc>
                <a:spcPct val="80000"/>
              </a:lnSpc>
            </a:pPr>
            <a:r>
              <a:rPr lang="da-DK" altLang="da-DK" sz="2200" dirty="0"/>
              <a:t>Uddannet NLP-samtaleterapeut og stresscoach og en masse andet</a:t>
            </a:r>
          </a:p>
          <a:p>
            <a:pPr lvl="2" eaLnBrk="1" hangingPunct="1">
              <a:lnSpc>
                <a:spcPct val="80000"/>
              </a:lnSpc>
            </a:pPr>
            <a:endParaRPr lang="da-DK" altLang="da-DK" sz="1800" dirty="0"/>
          </a:p>
        </p:txBody>
      </p:sp>
      <p:pic>
        <p:nvPicPr>
          <p:cNvPr id="7" name="Billede 6" descr="Et billede, der indeholder person, Ansigt, tøj, smil&#10;&#10;Indhold genereret af kunstig intelligens kan være forkert.">
            <a:extLst>
              <a:ext uri="{FF2B5EF4-FFF2-40B4-BE49-F238E27FC236}">
                <a16:creationId xmlns:a16="http://schemas.microsoft.com/office/drawing/2014/main" id="{2959AD6A-B465-08F6-6836-4DF3050FCD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42284" y="2204864"/>
            <a:ext cx="3779912" cy="283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89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Camp-teamet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da-DK" altLang="da-DK" sz="2600" dirty="0"/>
              <a:t>Madmor og hjælpere på </a:t>
            </a:r>
            <a:r>
              <a:rPr lang="da-DK" altLang="da-DK" sz="2600" dirty="0" err="1"/>
              <a:t>campen</a:t>
            </a:r>
            <a:endParaRPr lang="da-DK" altLang="da-DK" sz="2600" dirty="0"/>
          </a:p>
          <a:p>
            <a:pPr lvl="1">
              <a:lnSpc>
                <a:spcPct val="80000"/>
              </a:lnSpc>
            </a:pPr>
            <a:r>
              <a:rPr lang="da-DK" altLang="da-DK" sz="2200" dirty="0"/>
              <a:t>Alberte, 22 år</a:t>
            </a:r>
          </a:p>
          <a:p>
            <a:pPr lvl="2">
              <a:lnSpc>
                <a:spcPct val="80000"/>
              </a:lnSpc>
            </a:pPr>
            <a:r>
              <a:rPr lang="da-DK" altLang="da-DK" sz="2000" dirty="0"/>
              <a:t>Lærervikar på folkeskole i Slangerup, underviser i </a:t>
            </a:r>
            <a:r>
              <a:rPr lang="da-DK" altLang="da-DK" sz="2000" dirty="0" err="1"/>
              <a:t>girlpowercaféen</a:t>
            </a:r>
            <a:r>
              <a:rPr lang="da-DK" altLang="da-DK" sz="2000" dirty="0"/>
              <a:t> og ung-sammen-gruppen</a:t>
            </a:r>
          </a:p>
          <a:p>
            <a:pPr lvl="2">
              <a:lnSpc>
                <a:spcPct val="80000"/>
              </a:lnSpc>
            </a:pPr>
            <a:r>
              <a:rPr lang="da-DK" altLang="da-DK" sz="2000" dirty="0" err="1"/>
              <a:t>Krea</a:t>
            </a:r>
            <a:r>
              <a:rPr lang="da-DK" altLang="da-DK" sz="2000" dirty="0"/>
              <a:t>-pige med stort hjerte, der banker for de unge</a:t>
            </a:r>
          </a:p>
          <a:p>
            <a:pPr lvl="1">
              <a:lnSpc>
                <a:spcPct val="80000"/>
              </a:lnSpc>
            </a:pPr>
            <a:r>
              <a:rPr lang="da-DK" altLang="da-DK" sz="2200" dirty="0"/>
              <a:t>Ronja, 20 år</a:t>
            </a:r>
          </a:p>
          <a:p>
            <a:pPr lvl="2">
              <a:lnSpc>
                <a:spcPct val="80000"/>
              </a:lnSpc>
            </a:pPr>
            <a:r>
              <a:rPr lang="da-DK" sz="2000" dirty="0"/>
              <a:t>Ungdomsskolemedarbejder på kontoret</a:t>
            </a:r>
          </a:p>
          <a:p>
            <a:pPr lvl="2">
              <a:lnSpc>
                <a:spcPct val="80000"/>
              </a:lnSpc>
            </a:pPr>
            <a:r>
              <a:rPr lang="da-DK" sz="2000" dirty="0"/>
              <a:t>Brænder for mennesker og personlig udvikling - og elsker snacks </a:t>
            </a:r>
            <a:r>
              <a:rPr lang="da-DK" sz="2000" dirty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01240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da-DK" altLang="da-DK" dirty="0"/>
              <a:t>Hvorfor denne camp?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da-DK" altLang="da-DK" sz="2700" dirty="0"/>
              <a:t>Mål: Gøre det lettere at være dig </a:t>
            </a:r>
          </a:p>
          <a:p>
            <a:pPr lvl="1">
              <a:lnSpc>
                <a:spcPct val="90000"/>
              </a:lnSpc>
              <a:defRPr/>
            </a:pPr>
            <a:r>
              <a:rPr lang="da-DK" altLang="da-DK" sz="2000" dirty="0"/>
              <a:t>Vores selvbillede er afgørende for vores adfærd, tanker og følelser og dermed vores livskvalitet</a:t>
            </a: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3573016"/>
            <a:ext cx="3709705" cy="2800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38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U-camp er:</a:t>
            </a:r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3345"/>
            <a:ext cx="7995047" cy="5330031"/>
          </a:xfrm>
        </p:spPr>
      </p:pic>
    </p:spTree>
    <p:extLst>
      <p:ext uri="{BB962C8B-B14F-4D97-AF65-F5344CB8AC3E}">
        <p14:creationId xmlns:p14="http://schemas.microsoft.com/office/powerpoint/2010/main" val="4192965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/>
              <a:t>Rammer for campen</a:t>
            </a:r>
          </a:p>
        </p:txBody>
      </p:sp>
      <p:sp>
        <p:nvSpPr>
          <p:cNvPr id="5123" name="Pladsholder til indhold 2"/>
          <p:cNvSpPr>
            <a:spLocks noGrp="1"/>
          </p:cNvSpPr>
          <p:nvPr>
            <p:ph idx="1"/>
          </p:nvPr>
        </p:nvSpPr>
        <p:spPr>
          <a:xfrm>
            <a:off x="1259632" y="1628800"/>
            <a:ext cx="7488832" cy="485298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da-DK" altLang="da-DK" sz="2200" dirty="0"/>
              <a:t>Hyggeligt, sjovt – og udviklende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2200" dirty="0"/>
              <a:t>Dit udbytte afhænger af din indsats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2200" dirty="0"/>
              <a:t>Amygdala kommer (lidt) på arbejde</a:t>
            </a:r>
          </a:p>
          <a:p>
            <a:pPr lvl="1" eaLnBrk="1" hangingPunct="1">
              <a:lnSpc>
                <a:spcPct val="80000"/>
              </a:lnSpc>
            </a:pPr>
            <a:r>
              <a:rPr lang="da-DK" altLang="da-DK" sz="2000" dirty="0"/>
              <a:t>Normalt at føle modstand mod noget nyt</a:t>
            </a:r>
          </a:p>
          <a:p>
            <a:pPr lvl="1" eaLnBrk="1" hangingPunct="1">
              <a:lnSpc>
                <a:spcPct val="80000"/>
              </a:lnSpc>
            </a:pPr>
            <a:r>
              <a:rPr lang="da-DK" altLang="da-DK" sz="2000" dirty="0"/>
              <a:t>Personlig udvikling kræver at du forlader din tryghedszone</a:t>
            </a:r>
          </a:p>
          <a:p>
            <a:pPr lvl="2" eaLnBrk="1" hangingPunct="1">
              <a:lnSpc>
                <a:spcPct val="80000"/>
              </a:lnSpc>
            </a:pPr>
            <a:r>
              <a:rPr lang="da-DK" altLang="da-DK" sz="1700" dirty="0"/>
              <a:t>Hvad vil det give mig at prøve? Hvad er det værste, der kan ske?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2200" dirty="0"/>
              <a:t>Åbenhed</a:t>
            </a:r>
          </a:p>
          <a:p>
            <a:pPr eaLnBrk="1" hangingPunct="1">
              <a:lnSpc>
                <a:spcPct val="80000"/>
              </a:lnSpc>
            </a:pPr>
            <a:r>
              <a:rPr lang="da-DK" altLang="da-DK" sz="2200" dirty="0"/>
              <a:t>Ansvarlighed (for dig selv, for mig og for andre)</a:t>
            </a:r>
          </a:p>
          <a:p>
            <a:pPr lvl="1">
              <a:lnSpc>
                <a:spcPct val="80000"/>
              </a:lnSpc>
            </a:pPr>
            <a:r>
              <a:rPr lang="da-DK" altLang="da-DK" sz="1800" dirty="0"/>
              <a:t>Tid til voksensnak</a:t>
            </a:r>
          </a:p>
          <a:p>
            <a:pPr eaLnBrk="1" hangingPunct="1">
              <a:lnSpc>
                <a:spcPct val="80000"/>
              </a:lnSpc>
            </a:pPr>
            <a:endParaRPr lang="da-DK" altLang="da-DK" sz="2200" dirty="0"/>
          </a:p>
          <a:p>
            <a:pPr eaLnBrk="1" hangingPunct="1">
              <a:lnSpc>
                <a:spcPct val="80000"/>
              </a:lnSpc>
            </a:pPr>
            <a:endParaRPr lang="da-DK" altLang="da-DK" sz="2200" dirty="0"/>
          </a:p>
        </p:txBody>
      </p:sp>
    </p:spTree>
    <p:extLst>
      <p:ext uri="{BB962C8B-B14F-4D97-AF65-F5344CB8AC3E}">
        <p14:creationId xmlns:p14="http://schemas.microsoft.com/office/powerpoint/2010/main" val="1967272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a-DK" altLang="da-DK" dirty="0"/>
              <a:t>Campens indhold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da-DK" altLang="da-DK" sz="3000" dirty="0"/>
              <a:t>Program</a:t>
            </a:r>
          </a:p>
          <a:p>
            <a:pPr lvl="1">
              <a:lnSpc>
                <a:spcPct val="80000"/>
              </a:lnSpc>
              <a:defRPr/>
            </a:pPr>
            <a:r>
              <a:rPr lang="da-DK" altLang="da-DK" sz="2600" dirty="0"/>
              <a:t>Morgenmad kl. 8.30 (alle vækkes kl. 8.00)</a:t>
            </a:r>
          </a:p>
          <a:p>
            <a:pPr lvl="1">
              <a:lnSpc>
                <a:spcPct val="80000"/>
              </a:lnSpc>
              <a:defRPr/>
            </a:pPr>
            <a:r>
              <a:rPr lang="da-DK" altLang="da-DK" sz="2600" dirty="0"/>
              <a:t>Formiddag – oplæg/undervisning</a:t>
            </a:r>
          </a:p>
          <a:p>
            <a:pPr lvl="1">
              <a:lnSpc>
                <a:spcPct val="80000"/>
              </a:lnSpc>
              <a:defRPr/>
            </a:pPr>
            <a:r>
              <a:rPr lang="da-DK" altLang="da-DK" sz="2600" dirty="0"/>
              <a:t>Frokost </a:t>
            </a:r>
          </a:p>
          <a:p>
            <a:pPr lvl="1">
              <a:lnSpc>
                <a:spcPct val="80000"/>
              </a:lnSpc>
              <a:defRPr/>
            </a:pPr>
            <a:r>
              <a:rPr lang="da-DK" altLang="da-DK" sz="2600" dirty="0"/>
              <a:t>Eftermiddag – oplæg/undervisning/tur</a:t>
            </a:r>
          </a:p>
          <a:p>
            <a:pPr lvl="1">
              <a:lnSpc>
                <a:spcPct val="80000"/>
              </a:lnSpc>
              <a:defRPr/>
            </a:pPr>
            <a:r>
              <a:rPr lang="da-DK" altLang="da-DK" sz="2600" dirty="0"/>
              <a:t>Aftensmad</a:t>
            </a:r>
          </a:p>
          <a:p>
            <a:pPr lvl="1">
              <a:lnSpc>
                <a:spcPct val="80000"/>
              </a:lnSpc>
              <a:defRPr/>
            </a:pPr>
            <a:r>
              <a:rPr lang="da-DK" altLang="da-DK" sz="2600" dirty="0"/>
              <a:t>Aften (samling/aktivitet/hygge)</a:t>
            </a:r>
          </a:p>
          <a:p>
            <a:pPr lvl="1">
              <a:lnSpc>
                <a:spcPct val="80000"/>
              </a:lnSpc>
              <a:defRPr/>
            </a:pPr>
            <a:r>
              <a:rPr lang="da-DK" altLang="da-DK" sz="2600" dirty="0"/>
              <a:t>Sengetid – kl. 22.00 i køjen – ro kl. 22.30</a:t>
            </a:r>
          </a:p>
          <a:p>
            <a:pPr eaLnBrk="1" hangingPunct="1">
              <a:lnSpc>
                <a:spcPct val="80000"/>
              </a:lnSpc>
              <a:defRPr/>
            </a:pPr>
            <a:endParaRPr lang="da-DK" altLang="da-DK" sz="3000" dirty="0"/>
          </a:p>
        </p:txBody>
      </p:sp>
    </p:spTree>
    <p:extLst>
      <p:ext uri="{BB962C8B-B14F-4D97-AF65-F5344CB8AC3E}">
        <p14:creationId xmlns:p14="http://schemas.microsoft.com/office/powerpoint/2010/main" val="2134075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Madlavning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Alle giver en hånd med</a:t>
            </a: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710447"/>
            <a:ext cx="2664296" cy="3996444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04" y="2726447"/>
            <a:ext cx="2646040" cy="396906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64" y="2726447"/>
            <a:ext cx="2682552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861167"/>
      </p:ext>
    </p:extLst>
  </p:cSld>
  <p:clrMapOvr>
    <a:masterClrMapping/>
  </p:clrMapOvr>
</p:sld>
</file>

<file path=ppt/theme/theme1.xml><?xml version="1.0" encoding="utf-8"?>
<a:theme xmlns:a="http://schemas.openxmlformats.org/drawingml/2006/main" name="Visk">
  <a:themeElements>
    <a:clrScheme name="Vis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Vis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s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6424</TotalTime>
  <Words>858</Words>
  <Application>Microsoft Office PowerPoint</Application>
  <PresentationFormat>Skærmshow (4:3)</PresentationFormat>
  <Paragraphs>131</Paragraphs>
  <Slides>20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Wingdings</vt:lpstr>
      <vt:lpstr>Wingdings 3</vt:lpstr>
      <vt:lpstr>Visk</vt:lpstr>
      <vt:lpstr>Introaften til U-camp</vt:lpstr>
      <vt:lpstr>Formålet med introaften</vt:lpstr>
      <vt:lpstr>Camp-teamet</vt:lpstr>
      <vt:lpstr>Camp-teamet</vt:lpstr>
      <vt:lpstr>Hvorfor denne camp?</vt:lpstr>
      <vt:lpstr>U-camp er:</vt:lpstr>
      <vt:lpstr>Rammer for campen</vt:lpstr>
      <vt:lpstr>Campens indhold</vt:lpstr>
      <vt:lpstr>Madlavning</vt:lpstr>
      <vt:lpstr>Undervisning</vt:lpstr>
      <vt:lpstr>Undervisning/øvelser</vt:lpstr>
      <vt:lpstr>Ture/udflugter</vt:lpstr>
      <vt:lpstr>Pauser</vt:lpstr>
      <vt:lpstr>Aftenhygge</vt:lpstr>
      <vt:lpstr>Praktisk</vt:lpstr>
      <vt:lpstr>Praktisk</vt:lpstr>
      <vt:lpstr>Tip en 13’er</vt:lpstr>
      <vt:lpstr>Hvem er vi?</vt:lpstr>
      <vt:lpstr>Brainstorm på mad</vt:lpstr>
      <vt:lpstr>Tip en 13’er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Introaften til U-camp</dc:title>
  <dc:creator>Ulla Holtze</dc:creator>
  <cp:lastModifiedBy>Ulla Holtze</cp:lastModifiedBy>
  <cp:revision>45</cp:revision>
  <cp:lastPrinted>2025-06-17T11:58:19Z</cp:lastPrinted>
  <dcterms:created xsi:type="dcterms:W3CDTF">2014-06-23T11:18:57Z</dcterms:created>
  <dcterms:modified xsi:type="dcterms:W3CDTF">2025-06-17T12:03:27Z</dcterms:modified>
</cp:coreProperties>
</file>